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</p:sldIdLst>
  <p:sldSz cx="6858000" cy="9906000" type="A4"/>
  <p:notesSz cx="6645275" cy="98091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800" b="1" kern="1200" baseline="30000">
        <a:solidFill>
          <a:srgbClr val="9900CC"/>
        </a:solidFill>
        <a:latin typeface="Century Gothic" panose="020B0502020202020204" pitchFamily="34" charset="0"/>
        <a:ea typeface="HG行書体" panose="03000609000000000000" pitchFamily="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800" b="1" kern="1200" baseline="30000">
        <a:solidFill>
          <a:srgbClr val="9900CC"/>
        </a:solidFill>
        <a:latin typeface="Century Gothic" panose="020B0502020202020204" pitchFamily="34" charset="0"/>
        <a:ea typeface="HG行書体" panose="03000609000000000000" pitchFamily="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800" b="1" kern="1200" baseline="30000">
        <a:solidFill>
          <a:srgbClr val="9900CC"/>
        </a:solidFill>
        <a:latin typeface="Century Gothic" panose="020B0502020202020204" pitchFamily="34" charset="0"/>
        <a:ea typeface="HG行書体" panose="03000609000000000000" pitchFamily="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800" b="1" kern="1200" baseline="30000">
        <a:solidFill>
          <a:srgbClr val="9900CC"/>
        </a:solidFill>
        <a:latin typeface="Century Gothic" panose="020B0502020202020204" pitchFamily="34" charset="0"/>
        <a:ea typeface="HG行書体" panose="03000609000000000000" pitchFamily="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800" b="1" kern="1200" baseline="30000">
        <a:solidFill>
          <a:srgbClr val="9900CC"/>
        </a:solidFill>
        <a:latin typeface="Century Gothic" panose="020B0502020202020204" pitchFamily="34" charset="0"/>
        <a:ea typeface="HG行書体" panose="03000609000000000000" pitchFamily="65" charset="-128"/>
        <a:cs typeface="+mn-cs"/>
      </a:defRPr>
    </a:lvl5pPr>
    <a:lvl6pPr marL="2286000" algn="l" defTabSz="914400" rtl="0" eaLnBrk="1" latinLnBrk="0" hangingPunct="1">
      <a:defRPr kumimoji="1" sz="800" b="1" kern="1200" baseline="30000">
        <a:solidFill>
          <a:srgbClr val="9900CC"/>
        </a:solidFill>
        <a:latin typeface="Century Gothic" panose="020B0502020202020204" pitchFamily="34" charset="0"/>
        <a:ea typeface="HG行書体" panose="03000609000000000000" pitchFamily="65" charset="-128"/>
        <a:cs typeface="+mn-cs"/>
      </a:defRPr>
    </a:lvl6pPr>
    <a:lvl7pPr marL="2743200" algn="l" defTabSz="914400" rtl="0" eaLnBrk="1" latinLnBrk="0" hangingPunct="1">
      <a:defRPr kumimoji="1" sz="800" b="1" kern="1200" baseline="30000">
        <a:solidFill>
          <a:srgbClr val="9900CC"/>
        </a:solidFill>
        <a:latin typeface="Century Gothic" panose="020B0502020202020204" pitchFamily="34" charset="0"/>
        <a:ea typeface="HG行書体" panose="03000609000000000000" pitchFamily="65" charset="-128"/>
        <a:cs typeface="+mn-cs"/>
      </a:defRPr>
    </a:lvl7pPr>
    <a:lvl8pPr marL="3200400" algn="l" defTabSz="914400" rtl="0" eaLnBrk="1" latinLnBrk="0" hangingPunct="1">
      <a:defRPr kumimoji="1" sz="800" b="1" kern="1200" baseline="30000">
        <a:solidFill>
          <a:srgbClr val="9900CC"/>
        </a:solidFill>
        <a:latin typeface="Century Gothic" panose="020B0502020202020204" pitchFamily="34" charset="0"/>
        <a:ea typeface="HG行書体" panose="03000609000000000000" pitchFamily="65" charset="-128"/>
        <a:cs typeface="+mn-cs"/>
      </a:defRPr>
    </a:lvl8pPr>
    <a:lvl9pPr marL="3657600" algn="l" defTabSz="914400" rtl="0" eaLnBrk="1" latinLnBrk="0" hangingPunct="1">
      <a:defRPr kumimoji="1" sz="800" b="1" kern="1200" baseline="30000">
        <a:solidFill>
          <a:srgbClr val="9900CC"/>
        </a:solidFill>
        <a:latin typeface="Century Gothic" panose="020B0502020202020204" pitchFamily="34" charset="0"/>
        <a:ea typeface="HG行書体" panose="03000609000000000000" pitchFamily="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33CC33"/>
    <a:srgbClr val="FF0000"/>
    <a:srgbClr val="CCFFCC"/>
    <a:srgbClr val="CCFFFF"/>
    <a:srgbClr val="3399FF"/>
    <a:srgbClr val="FFEB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03" autoAdjust="0"/>
    <p:restoredTop sz="39882" autoAdjust="0"/>
  </p:normalViewPr>
  <p:slideViewPr>
    <p:cSldViewPr>
      <p:cViewPr varScale="1">
        <p:scale>
          <a:sx n="77" d="100"/>
          <a:sy n="77" d="100"/>
        </p:scale>
        <p:origin x="3660" y="96"/>
      </p:cViewPr>
      <p:guideLst>
        <p:guide orient="horz" pos="3121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B8756B-2AF7-4AE7-8E5C-554D334ED7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D679D2-437A-4BAE-8AC3-512EAD76F0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FA9CDD-0B1E-46B7-8B48-FD3E00CBEB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BB750-27EA-4AA1-9EFE-55C5AD0BC5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1528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CEA32C-4B9C-452B-A577-4F69DECA9C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4D46B2-E7DF-4D69-BFDC-56EE3BBF0A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D4AA2C-1F95-446C-969B-3389635AFF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F9DAF-F387-435D-B361-C2EE6DB038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512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658242-00E0-460E-90DC-467BEC7C38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B51095-9728-4E54-B699-9C33BDFE87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B32FEA-0646-473B-AD3B-108F8651C5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F9706-A1AC-4D25-A7F5-64C560E454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989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01741F-0F65-45EF-8EDA-0C914A4B52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B953BF-4396-445F-8F56-21F3EBBBD4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C1540F-7951-4E03-9A19-9C541177DF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8C597-0CAD-4B15-B3E3-E4F71A607D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839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D12C96-7DB7-4720-89B8-F05B4E657F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DE88C9-094E-4995-A323-C0BB54478B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6EAC97-7B59-416A-BCEE-8E57A3DD21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52D8F-C16C-462B-9B21-A6A1103D70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721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76E48E-32D5-4C7F-A5FE-CADB169E29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D6C030-47EB-402B-84FA-95F5D4239C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BE4D60-4A43-4800-8FEC-D2E2EDC74F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FFFD0-1903-47E7-8671-384899E260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565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8D3F6DD-FFE3-44E6-88DB-09EE751D05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5CD3173-04F8-40DD-A54A-9EE70CCC35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EC4CC57-C71E-4ADD-9BFF-23F68FE19E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6A6C9-0D70-4EFA-B39F-78F0ADFC03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1556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9A7C6A8-8622-47F0-B67A-B5206FD505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E075D31-B740-499D-B027-8AC52B7EBD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6A1E12C-D947-4497-AE70-0AC2D4E77C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7D834-9B47-468B-B337-EDA752F5A7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064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0D247BC-7FE1-4C75-B155-61178CDEFD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8425973-2BA5-4D5B-B8EE-0513F64826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B2F256F-5173-4BCC-941F-F13B487FCC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BF5F1-55CD-4A16-B777-CBBE93E7FE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880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1CBF6C-33D5-4DC0-AE17-25F8AEE214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1F872F-74F2-401D-8733-8B11932A40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BAC4BC-726D-4E6F-B269-101F6C483B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D9268-93D0-4028-B90C-9371E913A9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998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ECDA60-BDDD-44F8-9E6F-B6BA9192F3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2BB138-09AD-4C7E-AB86-E06A7E3DE5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D3D317-9454-423C-A83F-F1C6AAB88A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9D4E8-234B-4D0C-878D-AFAAFA06A5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309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A7C6507-F88A-4F5F-88CE-49F3700976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97902BA-830E-48A1-B4B4-A220EA3445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9BBE470-E754-49AC-B2ED-A6883766CAD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 baseline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CF382CB-F13E-422C-A911-283E437E17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baseline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3C09091-A4C5-4D5E-AEA5-6D9118A41DC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baseline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17E1C10-252E-453D-BDCA-682257B5B8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7E1C9892-F5CC-46F4-B4FE-75D88646B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8" y="57150"/>
            <a:ext cx="4686300" cy="661988"/>
          </a:xfrm>
          <a:prstGeom prst="rect">
            <a:avLst/>
          </a:prstGeom>
          <a:solidFill>
            <a:srgbClr val="FFFFE1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aseline="0">
                <a:solidFill>
                  <a:srgbClr val="3399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認知行動療法</a:t>
            </a:r>
            <a:r>
              <a:rPr lang="ja-JP" altLang="en-US" sz="1200" b="0" baseline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を活用できる</a:t>
            </a:r>
            <a:r>
              <a:rPr lang="ja-JP" altLang="en-US" sz="1200" baseline="0">
                <a:solidFill>
                  <a:srgbClr val="3399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心理カウンセラー・メンタルトレーナー</a:t>
            </a:r>
            <a:r>
              <a:rPr lang="ja-JP" altLang="en-US" sz="1200" baseline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になる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500" baseline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000" baseline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新宿校・</a:t>
            </a:r>
            <a:r>
              <a:rPr lang="en-US" altLang="ja-JP" sz="2000" baseline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2000" baseline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２月生・土曜日クラス</a:t>
            </a:r>
          </a:p>
        </p:txBody>
      </p:sp>
      <p:graphicFrame>
        <p:nvGraphicFramePr>
          <p:cNvPr id="44408" name="Group 376">
            <a:extLst>
              <a:ext uri="{FF2B5EF4-FFF2-40B4-BE49-F238E27FC236}">
                <a16:creationId xmlns:a16="http://schemas.microsoft.com/office/drawing/2014/main" id="{2AE9D79B-FB3D-4D54-B079-3D930FC1C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619489"/>
              </p:ext>
            </p:extLst>
          </p:nvPr>
        </p:nvGraphicFramePr>
        <p:xfrm>
          <a:off x="231775" y="935038"/>
          <a:ext cx="6421438" cy="8531236"/>
        </p:xfrm>
        <a:graphic>
          <a:graphicData uri="http://schemas.openxmlformats.org/drawingml/2006/table">
            <a:tbl>
              <a:tblPr/>
              <a:tblGrid>
                <a:gridCol w="411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67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正楷書体" pitchFamily="66" charset="-128"/>
                        <a:ea typeface="HGP正楷書体" pitchFamily="66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カリキュラム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日程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理論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実践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土曜日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(10</a:t>
                      </a: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時</a:t>
                      </a: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-12</a:t>
                      </a: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時</a:t>
                      </a: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正楷書体" pitchFamily="66" charset="-128"/>
                          <a:ea typeface="HGP正楷書体" pitchFamily="66" charset="-128"/>
                        </a:rPr>
                        <a:t>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カウンセリング概論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自己概念</a:t>
                      </a:r>
                      <a:r>
                        <a:rPr kumimoji="1" lang="ja-JP" altLang="en-US" sz="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＊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12/14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6698" marR="76698" marT="31376" marB="313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12/14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6698" marR="76698" marT="31376" marB="313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12/14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6698" marR="76698" marT="31376" marB="313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正楷書体" pitchFamily="66" charset="-128"/>
                          <a:ea typeface="HGP正楷書体" pitchFamily="66" charset="-128"/>
                        </a:rPr>
                        <a:t>２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カウンセリング技能の概要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カウンセリング事例分析（不満）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12/21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6698" marR="76698" marT="31376" marB="313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12/21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6698" marR="76698" marT="31376" marB="313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12/21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6698" marR="76698" marT="31376" marB="313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正楷書体" pitchFamily="66" charset="-128"/>
                          <a:ea typeface="HGP正楷書体" pitchFamily="66" charset="-128"/>
                        </a:rPr>
                        <a:t>３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理論・療法（１）（交流分析など）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エゴグラム</a:t>
                      </a:r>
                      <a:r>
                        <a:rPr kumimoji="1" lang="ja-JP" altLang="en-US" sz="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＊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12/28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0808" marR="70808" marT="31373" marB="313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12/28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0808" marR="70808" marT="31373" marB="313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12/28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0808" marR="70808" marT="31373" marB="313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正楷書体" pitchFamily="66" charset="-128"/>
                          <a:ea typeface="HGP正楷書体" pitchFamily="66" charset="-128"/>
                        </a:rPr>
                        <a:t>４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理論・療法（２）（</a:t>
                      </a:r>
                      <a:r>
                        <a:rPr kumimoji="1" lang="ja-JP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精神分析など）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価値観、自己の枠組み</a:t>
                      </a:r>
                      <a:r>
                        <a:rPr kumimoji="1" lang="ja-JP" altLang="en-US" sz="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＊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1/11</a:t>
                      </a:r>
                    </a:p>
                  </a:txBody>
                  <a:tcPr marL="76705" marR="76705" marT="33987" marB="339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1/11</a:t>
                      </a:r>
                    </a:p>
                  </a:txBody>
                  <a:tcPr marL="76705" marR="76705" marT="33987" marB="339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1/11</a:t>
                      </a:r>
                    </a:p>
                  </a:txBody>
                  <a:tcPr marL="76705" marR="76705" marT="33987" marB="339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正楷書体" pitchFamily="66" charset="-128"/>
                          <a:ea typeface="HGP正楷書体" pitchFamily="66" charset="-128"/>
                        </a:rPr>
                        <a:t>５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心理アセスメント（１）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（心理テスト）</a:t>
                      </a:r>
                      <a:r>
                        <a:rPr kumimoji="1" lang="ja-JP" altLang="en-US" sz="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＊</a:t>
                      </a:r>
                      <a:endParaRPr kumimoji="1" lang="ja-JP" altLang="ja-JP" sz="800" b="0" i="0" u="none" strike="noStrike" cap="none" normalizeH="0" baseline="300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ＮＬＰ、傾聴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1/18</a:t>
                      </a:r>
                    </a:p>
                  </a:txBody>
                  <a:tcPr marL="76698" marR="76698" marT="31376" marB="313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1/18</a:t>
                      </a:r>
                    </a:p>
                  </a:txBody>
                  <a:tcPr marL="76698" marR="76698" marT="31376" marB="313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1/18</a:t>
                      </a:r>
                    </a:p>
                  </a:txBody>
                  <a:tcPr marL="76698" marR="76698" marT="31376" marB="313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正楷書体" pitchFamily="66" charset="-128"/>
                          <a:ea typeface="HGP正楷書体" pitchFamily="66" charset="-128"/>
                        </a:rPr>
                        <a:t>６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理論・療法（３）（認知行動</a:t>
                      </a:r>
                      <a:r>
                        <a:rPr kumimoji="1" lang="ja-JP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療法など）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アサーション</a:t>
                      </a:r>
                      <a:r>
                        <a:rPr kumimoji="1" lang="ja-JP" altLang="en-US" sz="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＊</a:t>
                      </a:r>
                      <a:endParaRPr kumimoji="1" lang="ja-JP" altLang="ja-JP" sz="800" b="0" i="0" u="none" strike="noStrike" cap="none" normalizeH="0" baseline="300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1/25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6698" marR="76698" marT="31376" marB="313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1/25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6698" marR="76698" marT="31376" marB="313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1/25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6698" marR="76698" marT="31376" marB="313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正楷書体" pitchFamily="66" charset="-128"/>
                          <a:ea typeface="HGP正楷書体" pitchFamily="66" charset="-128"/>
                        </a:rPr>
                        <a:t>７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ストレス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ｽﾄﾚｽ対処法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2/1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6698" marR="76698" marT="31376" marB="313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2/1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6698" marR="76698" marT="31376" marB="313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2/1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6698" marR="76698" marT="31376" marB="313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44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正楷書体" pitchFamily="66" charset="-128"/>
                          <a:ea typeface="HGP正楷書体" pitchFamily="66" charset="-128"/>
                        </a:rPr>
                        <a:t>８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精神障害の診断･統計の手引書、</a:t>
                      </a:r>
                      <a:r>
                        <a:rPr kumimoji="1" lang="ja-JP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心の病気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（１）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（うつ、統合失調症</a:t>
                      </a:r>
                      <a:r>
                        <a:rPr kumimoji="1" lang="ja-JP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など）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アクティブリスニング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2/8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6698" marR="76698" marT="31376" marB="313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2/8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6698" marR="76698" marT="31376" marB="313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2/8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6698" marR="76698" marT="31376" marB="313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正楷書体" pitchFamily="66" charset="-128"/>
                          <a:ea typeface="HGP正楷書体" pitchFamily="66" charset="-128"/>
                        </a:rPr>
                        <a:t>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理論・療法（４）（</a:t>
                      </a:r>
                      <a:r>
                        <a:rPr kumimoji="1" lang="ja-JP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発達理論など）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フォーカシング</a:t>
                      </a:r>
                      <a:r>
                        <a:rPr kumimoji="1" lang="ja-JP" altLang="en-US" sz="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＊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2/15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0802" marR="70802" marT="28962" marB="289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2/15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0802" marR="70802" marT="28962" marB="289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8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正楷書体" pitchFamily="66" charset="-128"/>
                          <a:ea typeface="HGP正楷書体" pitchFamily="66" charset="-128"/>
                        </a:rPr>
                        <a:t>１０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自己カウンセリング</a:t>
                      </a:r>
                      <a:r>
                        <a:rPr kumimoji="1" lang="ja-JP" altLang="en-US" sz="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＊</a:t>
                      </a:r>
                      <a:endParaRPr kumimoji="1" lang="ja-JP" altLang="ja-JP" sz="800" b="0" i="0" u="none" strike="noStrike" cap="none" normalizeH="0" baseline="300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アクティブリスニング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スキルアップ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2/22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0802" marR="70802" marT="28962" marB="289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2/22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0802" marR="70802" marT="28962" marB="289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正楷書体" pitchFamily="66" charset="-128"/>
                          <a:ea typeface="HGP正楷書体" pitchFamily="66" charset="-128"/>
                        </a:rPr>
                        <a:t>１１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心理アセスメント（２）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カウンセリング事例分析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2/29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65364" marR="65364" marT="28959" marB="2895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2/29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65364" marR="65364" marT="28959" marB="2895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0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正楷書体" pitchFamily="66" charset="-128"/>
                          <a:ea typeface="HGP正楷書体" pitchFamily="66" charset="-128"/>
                        </a:rPr>
                        <a:t>１２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理論・療法（５）（ゲシュタルト</a:t>
                      </a:r>
                      <a:r>
                        <a:rPr kumimoji="1" lang="ja-JP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理論など）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カウンセリング実践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3/7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0802" marR="70802" marT="28962" marB="289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3/7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0802" marR="70802" marT="28962" marB="289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正楷書体" pitchFamily="66" charset="-128"/>
                          <a:ea typeface="HGP正楷書体" pitchFamily="66" charset="-128"/>
                        </a:rPr>
                        <a:t>１３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カウンセリングプロセス（ＤＶＤ視聴）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カウンセリング事例分析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3/14</a:t>
                      </a:r>
                    </a:p>
                  </a:txBody>
                  <a:tcPr marL="70802" marR="70802" marT="28962" marB="289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3/14</a:t>
                      </a:r>
                    </a:p>
                  </a:txBody>
                  <a:tcPr marL="70802" marR="70802" marT="28962" marB="289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0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正楷書体" pitchFamily="66" charset="-128"/>
                          <a:ea typeface="HGP正楷書体" pitchFamily="66" charset="-128"/>
                        </a:rPr>
                        <a:t>１４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心の病気（２）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（パニック障害</a:t>
                      </a:r>
                      <a:r>
                        <a:rPr kumimoji="1" lang="ja-JP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など）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危機介入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3/21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0802" marR="70802" marT="28962" marB="289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3/21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0802" marR="70802" marT="28962" marB="289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8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正楷書体" pitchFamily="66" charset="-128"/>
                          <a:ea typeface="HGP正楷書体" pitchFamily="66" charset="-128"/>
                        </a:rPr>
                        <a:t>１５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逐語記録、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グループエンカウンター</a:t>
                      </a: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カウンセリング実践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3/28</a:t>
                      </a:r>
                    </a:p>
                  </a:txBody>
                  <a:tcPr marL="70809" marR="70809" marT="31372" marB="3137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3/28</a:t>
                      </a:r>
                    </a:p>
                  </a:txBody>
                  <a:tcPr marL="70809" marR="70809" marT="31372" marB="3137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正楷書体" pitchFamily="66" charset="-128"/>
                          <a:ea typeface="HGP正楷書体" pitchFamily="66" charset="-128"/>
                        </a:rPr>
                        <a:t>１６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カウンセラーとしての活躍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カウンセリング実践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4/4</a:t>
                      </a:r>
                    </a:p>
                  </a:txBody>
                  <a:tcPr marL="70809" marR="70809" marT="31372" marB="3137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4/4</a:t>
                      </a:r>
                    </a:p>
                  </a:txBody>
                  <a:tcPr marL="70809" marR="70809" marT="31372" marB="3137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6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正楷書体" pitchFamily="66" charset="-128"/>
                        <a:ea typeface="HGP正楷書体" pitchFamily="66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実践</a:t>
                      </a: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0809" marR="70809" marT="31372" marB="3137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8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正楷書体" pitchFamily="66" charset="-128"/>
                          <a:ea typeface="HGP正楷書体" pitchFamily="66" charset="-128"/>
                        </a:rPr>
                        <a:t>17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メンタルトレーニング／コンセンサス実践　</a:t>
                      </a: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4/11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0802" marR="70802" marT="33988" marB="339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0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正楷書体" pitchFamily="66" charset="-128"/>
                          <a:ea typeface="HGP正楷書体" pitchFamily="66" charset="-128"/>
                        </a:rPr>
                        <a:t>18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逐語記録実践／カウンセリング実践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認知行動療法（中核信念が形成される心のメカニズ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))</a:t>
                      </a: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4/18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0802" marR="70802" marT="33988" marB="339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3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正楷書体" pitchFamily="66" charset="-128"/>
                          <a:ea typeface="HGP正楷書体" pitchFamily="66" charset="-128"/>
                        </a:rPr>
                        <a:t>19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３つの心理療法（来談者中心、ゲシュタルト、論理）の実践比較</a:t>
                      </a:r>
                      <a:r>
                        <a:rPr kumimoji="1" lang="ja-JP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（ＤＶＤ視聴あり）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4/25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0802" marR="70802" marT="33988" marB="339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88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正楷書体" pitchFamily="66" charset="-128"/>
                          <a:ea typeface="HGP正楷書体" pitchFamily="66" charset="-128"/>
                        </a:rPr>
                        <a:t>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カウンセリング実践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認知行動療法（コラム法、気分・自動思考の同定）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)</a:t>
                      </a: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5/2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0802" marR="70802" marT="33988" marB="339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90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正楷書体" pitchFamily="66" charset="-128"/>
                          <a:ea typeface="HGP正楷書体" pitchFamily="66" charset="-128"/>
                        </a:rPr>
                        <a:t>21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カウンセリング実践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認知行動療法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認知の偏り、スキーマ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-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の同定、心の法則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))</a:t>
                      </a: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5/9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0802" marR="70802" marT="33988" marB="339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88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正楷書体" pitchFamily="66" charset="-128"/>
                          <a:ea typeface="HGP正楷書体" pitchFamily="66" charset="-128"/>
                        </a:rPr>
                        <a:t>22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カウンセリング実践（認知行動療法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基本原則、目標設定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)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）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5/16</a:t>
                      </a:r>
                    </a:p>
                  </a:txBody>
                  <a:tcPr marL="70802" marR="70802" marT="33988" marB="339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90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正楷書体" pitchFamily="66" charset="-128"/>
                          <a:ea typeface="HGP正楷書体" pitchFamily="66" charset="-128"/>
                        </a:rPr>
                        <a:t>23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カウンセリング実践（認知行動療法（認知再構成技法））</a:t>
                      </a: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5/23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0802" marR="70802" marT="33988" marB="339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88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正楷書体" pitchFamily="66" charset="-128"/>
                          <a:ea typeface="HGP正楷書体" pitchFamily="66" charset="-128"/>
                        </a:rPr>
                        <a:t>24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D9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カウンセリング実践（認知行動療法（問題解決技法））</a:t>
                      </a:r>
                    </a:p>
                  </a:txBody>
                  <a:tcPr marL="91430" marR="91430" marT="42200" marB="42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dirty="0">
                          <a:latin typeface="+mn-ea"/>
                          <a:ea typeface="+mn-ea"/>
                        </a:rPr>
                        <a:t>5/30</a:t>
                      </a:r>
                      <a:endParaRPr lang="ja-JP" altLang="en-US" sz="600" dirty="0">
                        <a:latin typeface="+mn-ea"/>
                        <a:ea typeface="+mn-ea"/>
                      </a:endParaRPr>
                    </a:p>
                  </a:txBody>
                  <a:tcPr marL="70802" marR="70802" marT="33988" marB="339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pic>
        <p:nvPicPr>
          <p:cNvPr id="2238" name="Picture 149" descr="土屋さんロゴ">
            <a:extLst>
              <a:ext uri="{FF2B5EF4-FFF2-40B4-BE49-F238E27FC236}">
                <a16:creationId xmlns:a16="http://schemas.microsoft.com/office/drawing/2014/main" id="{968D3A33-5DA7-48C0-9666-A269C3EB0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825" y="195263"/>
            <a:ext cx="557213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9" name="Rectangle 298">
            <a:extLst>
              <a:ext uri="{FF2B5EF4-FFF2-40B4-BE49-F238E27FC236}">
                <a16:creationId xmlns:a16="http://schemas.microsoft.com/office/drawing/2014/main" id="{AC4E6CE5-E110-4E26-8368-9A820D43B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3850" y="719138"/>
            <a:ext cx="38782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000" baseline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</a:t>
            </a:r>
            <a:r>
              <a:rPr lang="en-US" altLang="ja-JP" sz="1000" baseline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:</a:t>
            </a:r>
            <a:r>
              <a:rPr lang="ja-JP" altLang="en-US" sz="1000" baseline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ベーシックコース、</a:t>
            </a:r>
            <a:r>
              <a:rPr lang="en-US" altLang="ja-JP" sz="1000" baseline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E</a:t>
            </a:r>
            <a:r>
              <a:rPr lang="ja-JP" altLang="en-US" sz="1000" baseline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：エキスパートコース、</a:t>
            </a:r>
            <a:r>
              <a:rPr lang="en-US" altLang="ja-JP" sz="1000" baseline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</a:t>
            </a:r>
            <a:r>
              <a:rPr lang="ja-JP" altLang="en-US" sz="1000" baseline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：プロフェッショナルコース</a:t>
            </a:r>
          </a:p>
        </p:txBody>
      </p:sp>
      <p:sp>
        <p:nvSpPr>
          <p:cNvPr id="2240" name="Rectangle 299">
            <a:extLst>
              <a:ext uri="{FF2B5EF4-FFF2-40B4-BE49-F238E27FC236}">
                <a16:creationId xmlns:a16="http://schemas.microsoft.com/office/drawing/2014/main" id="{8018C858-E524-415E-9A8D-8A6BE15A6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4088" y="587375"/>
            <a:ext cx="1833562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700" baseline="0">
                <a:solidFill>
                  <a:srgbClr val="FF0000"/>
                </a:solidFill>
                <a:latin typeface="+mn-ea"/>
                <a:ea typeface="+mn-ea"/>
              </a:rPr>
              <a:t>＊</a:t>
            </a:r>
            <a:r>
              <a:rPr lang="ja-JP" altLang="en-US" sz="700" baseline="0">
                <a:latin typeface="+mn-ea"/>
                <a:ea typeface="+mn-ea"/>
              </a:rPr>
              <a:t>：「自己理解・自己成長プログラム」を含む</a:t>
            </a:r>
          </a:p>
        </p:txBody>
      </p:sp>
      <p:sp>
        <p:nvSpPr>
          <p:cNvPr id="2241" name="Rectangle 397">
            <a:extLst>
              <a:ext uri="{FF2B5EF4-FFF2-40B4-BE49-F238E27FC236}">
                <a16:creationId xmlns:a16="http://schemas.microsoft.com/office/drawing/2014/main" id="{20BDE89F-8C77-46F2-811B-8C2F9BA7C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88" y="9564688"/>
            <a:ext cx="6623050" cy="246062"/>
          </a:xfrm>
          <a:prstGeom prst="rect">
            <a:avLst/>
          </a:prstGeom>
          <a:solidFill>
            <a:srgbClr val="FFFF99"/>
          </a:solidFill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000" b="0" baseline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</a:t>
            </a:r>
            <a:r>
              <a:rPr lang="ja-JP" altLang="en-US" sz="1000" b="0" baseline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</a:t>
            </a:r>
            <a:r>
              <a:rPr lang="ja-JP" altLang="en-US" sz="1000" b="0" baseline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1000" b="0" baseline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振替</a:t>
            </a:r>
            <a:r>
              <a:rPr lang="ja-JP" altLang="en-US" sz="1000" b="0" baseline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制度、</a:t>
            </a:r>
            <a:r>
              <a:rPr lang="ja-JP" altLang="en-US" sz="1000" b="0" baseline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休学復学</a:t>
            </a:r>
            <a:r>
              <a:rPr lang="ja-JP" altLang="en-US" sz="1000" b="0" baseline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制度あり　　　</a:t>
            </a:r>
            <a:r>
              <a:rPr lang="en-US" altLang="ja-JP" sz="1000" b="0" baseline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★1</a:t>
            </a:r>
            <a:r>
              <a:rPr lang="ja-JP" altLang="en-US" sz="1000" b="0" baseline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回ごとにカリキュラムが独立しているため</a:t>
            </a:r>
            <a:r>
              <a:rPr lang="ja-JP" altLang="en-US" sz="1000" b="0" baseline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途中入校</a:t>
            </a:r>
            <a:r>
              <a:rPr lang="ja-JP" altLang="en-US" sz="1000" b="0" baseline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</a:t>
            </a:r>
            <a:r>
              <a:rPr lang="ja-JP" altLang="en-US" sz="1000" b="0" baseline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可能</a:t>
            </a:r>
            <a:r>
              <a:rPr lang="ja-JP" altLang="en-US" sz="1000" b="0" baseline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FF"/>
        </a:solidFill>
        <a:ln w="38100" cap="flat" cmpd="sng" algn="ctr">
          <a:solidFill>
            <a:srgbClr val="9900CC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800" b="1" i="0" u="none" strike="noStrike" cap="none" normalizeH="0" baseline="30000" smtClean="0">
            <a:ln>
              <a:noFill/>
            </a:ln>
            <a:solidFill>
              <a:srgbClr val="9900CC"/>
            </a:solidFill>
            <a:effectLst/>
            <a:latin typeface="Century Gothic" pitchFamily="34" charset="0"/>
            <a:ea typeface="HG行書体" pitchFamily="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FF"/>
        </a:solidFill>
        <a:ln w="38100" cap="flat" cmpd="sng" algn="ctr">
          <a:solidFill>
            <a:srgbClr val="9900CC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800" b="1" i="0" u="none" strike="noStrike" cap="none" normalizeH="0" baseline="30000" smtClean="0">
            <a:ln>
              <a:noFill/>
            </a:ln>
            <a:solidFill>
              <a:srgbClr val="9900CC"/>
            </a:solidFill>
            <a:effectLst/>
            <a:latin typeface="Century Gothic" pitchFamily="34" charset="0"/>
            <a:ea typeface="HG行書体" pitchFamily="65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3919</TotalTime>
  <Words>424</Words>
  <Application>Microsoft Office PowerPoint</Application>
  <PresentationFormat>A4 210 x 297 mm</PresentationFormat>
  <Paragraphs>131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HGP正楷書体</vt:lpstr>
      <vt:lpstr>HGP創英角ｺﾞｼｯｸUB</vt:lpstr>
      <vt:lpstr>ＭＳ Ｐゴシック</vt:lpstr>
      <vt:lpstr>Arial</vt:lpstr>
      <vt:lpstr>Century Gothic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chzuru</dc:creator>
  <cp:lastModifiedBy>石川千鶴</cp:lastModifiedBy>
  <cp:revision>302</cp:revision>
  <cp:lastPrinted>2013-02-12T02:00:54Z</cp:lastPrinted>
  <dcterms:created xsi:type="dcterms:W3CDTF">2008-04-14T12:07:56Z</dcterms:created>
  <dcterms:modified xsi:type="dcterms:W3CDTF">2019-10-06T03:42:24Z</dcterms:modified>
</cp:coreProperties>
</file>